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2"/>
  </p:handout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  <p:sldId id="259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6" r:id="rId17"/>
    <p:sldId id="311" r:id="rId18"/>
    <p:sldId id="312" r:id="rId19"/>
    <p:sldId id="313" r:id="rId20"/>
    <p:sldId id="315" r:id="rId21"/>
    <p:sldId id="317" r:id="rId22"/>
    <p:sldId id="278" r:id="rId23"/>
    <p:sldId id="279" r:id="rId24"/>
    <p:sldId id="297" r:id="rId25"/>
    <p:sldId id="299" r:id="rId26"/>
    <p:sldId id="300" r:id="rId27"/>
    <p:sldId id="296" r:id="rId28"/>
    <p:sldId id="280" r:id="rId29"/>
    <p:sldId id="295" r:id="rId30"/>
    <p:sldId id="294" r:id="rId31"/>
    <p:sldId id="281" r:id="rId32"/>
    <p:sldId id="282" r:id="rId33"/>
    <p:sldId id="283" r:id="rId34"/>
    <p:sldId id="284" r:id="rId35"/>
    <p:sldId id="285" r:id="rId36"/>
    <p:sldId id="286" r:id="rId37"/>
    <p:sldId id="293" r:id="rId38"/>
    <p:sldId id="287" r:id="rId39"/>
    <p:sldId id="302" r:id="rId40"/>
    <p:sldId id="301" r:id="rId4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40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012D1-5000-A246-98B3-F23237F9E92C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CE60A-746F-694F-863F-E3174784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67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109E-B142-3E4F-B9B2-00F8897C597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4CE9-8FB0-DB47-A126-E865A5AB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1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109E-B142-3E4F-B9B2-00F8897C597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4CE9-8FB0-DB47-A126-E865A5AB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109E-B142-3E4F-B9B2-00F8897C597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4CE9-8FB0-DB47-A126-E865A5AB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109E-B142-3E4F-B9B2-00F8897C597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4CE9-8FB0-DB47-A126-E865A5AB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4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109E-B142-3E4F-B9B2-00F8897C597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4CE9-8FB0-DB47-A126-E865A5AB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109E-B142-3E4F-B9B2-00F8897C597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4CE9-8FB0-DB47-A126-E865A5AB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8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109E-B142-3E4F-B9B2-00F8897C597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4CE9-8FB0-DB47-A126-E865A5AB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4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109E-B142-3E4F-B9B2-00F8897C597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4CE9-8FB0-DB47-A126-E865A5AB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1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109E-B142-3E4F-B9B2-00F8897C597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4CE9-8FB0-DB47-A126-E865A5AB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3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109E-B142-3E4F-B9B2-00F8897C597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4CE9-8FB0-DB47-A126-E865A5AB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5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109E-B142-3E4F-B9B2-00F8897C597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4CE9-8FB0-DB47-A126-E865A5AB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4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B109E-B142-3E4F-B9B2-00F8897C5977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4CE9-8FB0-DB47-A126-E865A5AB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8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Tunes 1400x1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" y="0"/>
            <a:ext cx="51435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7665" y="515530"/>
            <a:ext cx="2701799" cy="41549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Mapping </a:t>
            </a:r>
          </a:p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the DNA </a:t>
            </a:r>
          </a:p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of a </a:t>
            </a:r>
          </a:p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Healthy </a:t>
            </a:r>
          </a:p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Small </a:t>
            </a:r>
          </a:p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Church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18250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9017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What if God has a better plan?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9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164068"/>
            <a:ext cx="636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Matthew 22:34-40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5600" y="943698"/>
            <a:ext cx="8369300" cy="4678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34 Hearing that Jesus had silenced the Sadducees, the Pharisees got together. 35 One of them, an expert in the law, tested him with this question</a:t>
            </a:r>
            <a:r>
              <a:rPr lang="en-US" sz="2400" dirty="0" smtClean="0"/>
              <a:t>:</a:t>
            </a:r>
          </a:p>
          <a:p>
            <a:endParaRPr lang="en-US" sz="1400" dirty="0" smtClean="0"/>
          </a:p>
          <a:p>
            <a:r>
              <a:rPr lang="en-US" sz="2400" dirty="0" smtClean="0"/>
              <a:t>36</a:t>
            </a:r>
            <a:r>
              <a:rPr lang="en-US" sz="2400" dirty="0"/>
              <a:t> “Teacher, which is the greatest commandment in the Law?</a:t>
            </a:r>
            <a:r>
              <a:rPr lang="en-US" sz="2400" dirty="0" smtClean="0"/>
              <a:t>”</a:t>
            </a:r>
          </a:p>
          <a:p>
            <a:endParaRPr lang="en-US" sz="1400" dirty="0"/>
          </a:p>
          <a:p>
            <a:r>
              <a:rPr lang="en-US" sz="2400" dirty="0"/>
              <a:t>37 Jesus replied: “ ‘</a:t>
            </a:r>
            <a:r>
              <a:rPr lang="en-US" sz="2400" b="1" dirty="0"/>
              <a:t>Love</a:t>
            </a:r>
            <a:r>
              <a:rPr lang="en-US" sz="2400" dirty="0"/>
              <a:t> </a:t>
            </a:r>
            <a:r>
              <a:rPr lang="en-US" sz="2400" b="1" dirty="0"/>
              <a:t>the Lord your God </a:t>
            </a:r>
            <a:r>
              <a:rPr lang="en-US" sz="2400" dirty="0"/>
              <a:t>with all your heart and with all your soul and with all your mind.’ 38 This is the first and greatest commandment. 39 And the second is like it: ‘</a:t>
            </a:r>
            <a:r>
              <a:rPr lang="en-US" sz="2400" b="1" dirty="0"/>
              <a:t>Love your neighbor </a:t>
            </a:r>
            <a:r>
              <a:rPr lang="en-US" sz="2400" dirty="0"/>
              <a:t>as yourself.’ 40 </a:t>
            </a:r>
            <a:r>
              <a:rPr lang="en-US" sz="2400" b="1" u="sng" dirty="0"/>
              <a:t>All the Law and the Prophets </a:t>
            </a:r>
            <a:r>
              <a:rPr lang="en-US" sz="2400" dirty="0"/>
              <a:t>hang on </a:t>
            </a:r>
            <a:r>
              <a:rPr lang="en-US" sz="2400" b="1" dirty="0"/>
              <a:t>these two </a:t>
            </a:r>
            <a:r>
              <a:rPr lang="en-US" sz="2400" dirty="0"/>
              <a:t>commandments.”</a:t>
            </a:r>
          </a:p>
          <a:p>
            <a:r>
              <a:rPr lang="en-US" sz="2400" dirty="0"/>
              <a:t> 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093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000" y="302567"/>
            <a:ext cx="636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Galatians 5:6,13,14,22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4000" y="1018232"/>
            <a:ext cx="871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 For in Christ Jesus neither circumcision nor uncircumcision has any value</a:t>
            </a:r>
            <a:r>
              <a:rPr lang="en-US" sz="2400" b="1" dirty="0"/>
              <a:t>. The only thing that counts </a:t>
            </a:r>
            <a:r>
              <a:rPr lang="en-US" sz="2400" dirty="0"/>
              <a:t>is faith expressing itself through love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13</a:t>
            </a:r>
            <a:r>
              <a:rPr lang="en-US" sz="2400" dirty="0"/>
              <a:t> You, my brothers and sisters, were called to be free. But do not use your freedom to indulge the flesh; rather, </a:t>
            </a:r>
            <a:r>
              <a:rPr lang="en-US" sz="2400" b="1" dirty="0"/>
              <a:t>serve one another humbly in love</a:t>
            </a:r>
            <a:r>
              <a:rPr lang="en-US" sz="2400" dirty="0"/>
              <a:t>. 14 </a:t>
            </a:r>
            <a:r>
              <a:rPr lang="en-US" sz="2400" b="1" u="sng" dirty="0"/>
              <a:t>For the entire law is fulfilled in keeping this one command: “Love your neighbor as yourself</a:t>
            </a:r>
            <a:r>
              <a:rPr lang="en-US" sz="2400" dirty="0"/>
              <a:t>.”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22 But the fruit of the Spirit is love</a:t>
            </a:r>
            <a:r>
              <a:rPr lang="is-I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813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390" y="210740"/>
            <a:ext cx="636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Romans 13:8-10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0390" y="1077310"/>
            <a:ext cx="83947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 Let no debt remain outstanding, except the continuing debt to love one another, for </a:t>
            </a:r>
            <a:r>
              <a:rPr lang="en-US" sz="2400" b="1" dirty="0"/>
              <a:t>whoever loves others has fulfilled the law</a:t>
            </a:r>
            <a:r>
              <a:rPr lang="en-US" sz="2400" dirty="0"/>
              <a:t>. </a:t>
            </a:r>
            <a:endParaRPr lang="en-US" sz="2400" dirty="0" smtClean="0"/>
          </a:p>
          <a:p>
            <a:endParaRPr lang="en-US" sz="1600" dirty="0"/>
          </a:p>
          <a:p>
            <a:r>
              <a:rPr lang="en-US" sz="2400" dirty="0" smtClean="0"/>
              <a:t>9</a:t>
            </a:r>
            <a:r>
              <a:rPr lang="en-US" sz="2400" dirty="0"/>
              <a:t> The commandments, “You shall not commit adultery,” “You shall not murder,” “You shall not steal,” “You shall not covet,” and </a:t>
            </a:r>
            <a:r>
              <a:rPr lang="en-US" sz="2400" b="1" u="sng" dirty="0"/>
              <a:t>whatever</a:t>
            </a:r>
            <a:r>
              <a:rPr lang="en-US" sz="2400" b="1" dirty="0"/>
              <a:t> other command there may be</a:t>
            </a:r>
            <a:r>
              <a:rPr lang="en-US" sz="2400" dirty="0"/>
              <a:t>, are </a:t>
            </a:r>
            <a:r>
              <a:rPr lang="en-US" sz="2400" b="1" dirty="0"/>
              <a:t>summed up </a:t>
            </a:r>
            <a:r>
              <a:rPr lang="en-US" sz="2400" dirty="0"/>
              <a:t>in this </a:t>
            </a:r>
            <a:r>
              <a:rPr lang="en-US" sz="2400" b="1" u="sng" dirty="0"/>
              <a:t>one command</a:t>
            </a:r>
            <a:r>
              <a:rPr lang="en-US" sz="2400" dirty="0"/>
              <a:t>: “Love your neighbor as yourself.” </a:t>
            </a:r>
            <a:endParaRPr lang="en-US" sz="2400" dirty="0" smtClean="0"/>
          </a:p>
          <a:p>
            <a:endParaRPr lang="en-US" sz="1600" dirty="0"/>
          </a:p>
          <a:p>
            <a:r>
              <a:rPr lang="en-US" sz="2400" dirty="0" smtClean="0"/>
              <a:t>10</a:t>
            </a:r>
            <a:r>
              <a:rPr lang="en-US" sz="2400" dirty="0"/>
              <a:t> Love does no harm to a neighbor. Therefore</a:t>
            </a:r>
            <a:r>
              <a:rPr lang="en-US" sz="2400" b="1" dirty="0"/>
              <a:t> love is the fulfillment of the law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909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000" y="302567"/>
            <a:ext cx="636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Ecclesiastes 12:13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54000" y="786256"/>
            <a:ext cx="660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Now all has been heard;</a:t>
            </a:r>
          </a:p>
          <a:p>
            <a:r>
              <a:rPr lang="en-US" sz="2400" dirty="0" smtClean="0"/>
              <a:t>here is the conclusion of the matter:</a:t>
            </a:r>
          </a:p>
          <a:p>
            <a:r>
              <a:rPr lang="en-US" sz="2400" dirty="0" smtClean="0"/>
              <a:t>Fear God and keep his commandments,</a:t>
            </a:r>
          </a:p>
          <a:p>
            <a:r>
              <a:rPr lang="en-US" sz="2400" dirty="0" smtClean="0"/>
              <a:t>for this is the duty of all mankind.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902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000" y="302567"/>
            <a:ext cx="636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Ecclesiastes 12:13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54000" y="786256"/>
            <a:ext cx="660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Now all has been heard;</a:t>
            </a:r>
          </a:p>
          <a:p>
            <a:r>
              <a:rPr lang="en-US" sz="2400" dirty="0" smtClean="0"/>
              <a:t>here is the conclusion of the matter:</a:t>
            </a:r>
          </a:p>
          <a:p>
            <a:r>
              <a:rPr lang="en-US" sz="2400" dirty="0" smtClean="0"/>
              <a:t>Fear God and keep his commandments,</a:t>
            </a:r>
          </a:p>
          <a:p>
            <a:r>
              <a:rPr lang="en-US" sz="2400" dirty="0" smtClean="0"/>
              <a:t>for this is the duty of all mankind.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4000" y="2912602"/>
            <a:ext cx="636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John 13:35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54000" y="3413532"/>
            <a:ext cx="835377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34  “A new command I give you: Love one another. As I have loved you, so you must love one another. 35  By this everyone will know that you are my disciples, if you love one another.”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498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9923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L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44986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O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500054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V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164167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E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4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17456" y="2953463"/>
            <a:ext cx="165506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" b="1" dirty="0" smtClean="0">
                <a:solidFill>
                  <a:srgbClr val="000000"/>
                </a:solidFill>
              </a:rPr>
              <a:t>RELATIONSHIPS</a:t>
            </a:r>
            <a:endParaRPr lang="en-US" sz="1750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5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72521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SERVICE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7456" y="2953463"/>
            <a:ext cx="165506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" b="1" dirty="0" smtClean="0">
                <a:solidFill>
                  <a:srgbClr val="000000"/>
                </a:solidFill>
              </a:rPr>
              <a:t>RELATIONSHIPS</a:t>
            </a:r>
            <a:endParaRPr lang="en-US" sz="1750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72521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SERVICE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586" y="2925624"/>
            <a:ext cx="161706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WORSHIP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7456" y="2953463"/>
            <a:ext cx="165506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" b="1" dirty="0" smtClean="0">
                <a:solidFill>
                  <a:srgbClr val="000000"/>
                </a:solidFill>
              </a:rPr>
              <a:t>RELATIONSHIPS</a:t>
            </a:r>
            <a:endParaRPr lang="en-US" sz="1750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4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992696"/>
            <a:ext cx="91439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/>
              <a:t>The </a:t>
            </a:r>
            <a:r>
              <a:rPr lang="en-US" sz="7200" b="1" dirty="0" smtClean="0">
                <a:solidFill>
                  <a:srgbClr val="FF0000"/>
                </a:solidFill>
              </a:rPr>
              <a:t>200churches</a:t>
            </a:r>
            <a:r>
              <a:rPr lang="en-US" sz="7200" b="1" dirty="0" smtClean="0"/>
              <a:t> Story Jeff &amp; Jonny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200churches.com – The 200churches Podcast</a:t>
            </a:r>
          </a:p>
          <a:p>
            <a:pPr algn="ctr"/>
            <a:r>
              <a:rPr lang="en-US" sz="2800" i="1" dirty="0" smtClean="0"/>
              <a:t>Ministry Encouragement for Pastors of Small Churches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62027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72521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SERVICE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586" y="2925624"/>
            <a:ext cx="161706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WORSHIP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0053" y="1715509"/>
            <a:ext cx="165506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GROWTH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7456" y="2953463"/>
            <a:ext cx="165506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" b="1" dirty="0" smtClean="0">
                <a:solidFill>
                  <a:srgbClr val="000000"/>
                </a:solidFill>
              </a:rPr>
              <a:t>RELATIONSHIPS</a:t>
            </a:r>
            <a:endParaRPr lang="en-US" sz="1750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0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72521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SERVICE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586" y="2925624"/>
            <a:ext cx="161706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WORSHIP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4987" y="1715509"/>
            <a:ext cx="16550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00"/>
                </a:solidFill>
              </a:rPr>
              <a:t>OUTREACH</a:t>
            </a:r>
            <a:endParaRPr lang="en-US" sz="210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0053" y="1715509"/>
            <a:ext cx="165506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GROWTH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7456" y="2953463"/>
            <a:ext cx="165506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" b="1" dirty="0" smtClean="0">
                <a:solidFill>
                  <a:srgbClr val="000000"/>
                </a:solidFill>
              </a:rPr>
              <a:t>RELATIONSHIPS</a:t>
            </a:r>
            <a:endParaRPr lang="en-US" sz="1750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6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72521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SERVICE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586" y="2925624"/>
            <a:ext cx="161706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WORSHIP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4987" y="1715509"/>
            <a:ext cx="16550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00"/>
                </a:solidFill>
              </a:rPr>
              <a:t>OUTREACH</a:t>
            </a:r>
            <a:endParaRPr lang="en-US" sz="210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0053" y="1715509"/>
            <a:ext cx="165506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GROWTH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7456" y="2953463"/>
            <a:ext cx="165506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" b="1" dirty="0" smtClean="0">
                <a:solidFill>
                  <a:srgbClr val="000000"/>
                </a:solidFill>
              </a:rPr>
              <a:t>RELATIONSHIPS</a:t>
            </a:r>
            <a:endParaRPr lang="en-US" sz="175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9923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L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44986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O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500054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V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164167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E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4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72521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SERVICE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586" y="2925624"/>
            <a:ext cx="161706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WORSHIP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4987" y="1715509"/>
            <a:ext cx="16550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00"/>
                </a:solidFill>
              </a:rPr>
              <a:t>OUTREACH</a:t>
            </a:r>
            <a:endParaRPr lang="en-US" sz="2100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2520" y="472525"/>
            <a:ext cx="1655065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MATURING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0053" y="1715509"/>
            <a:ext cx="165506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GROWTH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7456" y="2953463"/>
            <a:ext cx="165506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" b="1" dirty="0" smtClean="0">
                <a:solidFill>
                  <a:srgbClr val="000000"/>
                </a:solidFill>
              </a:rPr>
              <a:t>RELATIONSHIPS</a:t>
            </a:r>
            <a:endParaRPr lang="en-US" sz="175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9923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L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44986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O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500054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V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164167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E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1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7644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4890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0397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2137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384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9350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7644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76441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SERVICE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1506" y="2925624"/>
            <a:ext cx="161706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WORSHIP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8907" y="1715509"/>
            <a:ext cx="16550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00"/>
                </a:solidFill>
              </a:rPr>
              <a:t>OUTREACH</a:t>
            </a:r>
            <a:endParaRPr lang="en-US" sz="2100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76440" y="472525"/>
            <a:ext cx="1655065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MATURING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3973" y="1715509"/>
            <a:ext cx="165506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GROWTH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1376" y="2953463"/>
            <a:ext cx="165506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" b="1" dirty="0" smtClean="0">
                <a:solidFill>
                  <a:srgbClr val="000000"/>
                </a:solidFill>
              </a:rPr>
              <a:t>RELATIONSHIPS</a:t>
            </a:r>
            <a:endParaRPr lang="en-US" sz="175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843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L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4890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848906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O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0397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503974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V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5856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168087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E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4470808" y="565697"/>
            <a:ext cx="785595" cy="19638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>
            <a:off x="5377750" y="1835697"/>
            <a:ext cx="785595" cy="19638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>
            <a:off x="6113338" y="3132129"/>
            <a:ext cx="785595" cy="19638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>
            <a:off x="7004253" y="4324897"/>
            <a:ext cx="361747" cy="19638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378700" y="4182964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/>
                <a:cs typeface="Arial Black"/>
              </a:rPr>
              <a:t>Purpose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40753" y="2977496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/>
                <a:cs typeface="Arial Black"/>
              </a:rPr>
              <a:t>Practices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78753" y="1682096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/>
                <a:cs typeface="Arial Black"/>
              </a:rPr>
              <a:t>Results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69103" y="423458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/>
                <a:cs typeface="Arial Black"/>
              </a:rPr>
              <a:t>Outcome</a:t>
            </a:r>
            <a:endParaRPr lang="en-US" sz="24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5147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743306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15774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7083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088242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60709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60373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43307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43307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SERVICE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98372" y="2925624"/>
            <a:ext cx="161706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WORSHIP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15773" y="1715509"/>
            <a:ext cx="16550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00"/>
                </a:solidFill>
              </a:rPr>
              <a:t>OUTREACH</a:t>
            </a:r>
            <a:endParaRPr lang="en-US" sz="2100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3306" y="472525"/>
            <a:ext cx="1655065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MATURING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0839" y="1715509"/>
            <a:ext cx="165506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GROWTH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8242" y="2953463"/>
            <a:ext cx="165506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" b="1" dirty="0" smtClean="0">
                <a:solidFill>
                  <a:srgbClr val="000000"/>
                </a:solidFill>
              </a:rPr>
              <a:t>RELATIONSHIPS</a:t>
            </a:r>
            <a:endParaRPr lang="en-US" sz="175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0709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L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1577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15772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O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70840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570840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V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25428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234953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E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741266" y="3204160"/>
            <a:ext cx="185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 Black"/>
                <a:cs typeface="Arial Black"/>
              </a:rPr>
              <a:t>We</a:t>
            </a:r>
          </a:p>
          <a:p>
            <a:pPr algn="r"/>
            <a:r>
              <a:rPr lang="en-US" sz="2400" dirty="0" smtClean="0">
                <a:latin typeface="Arial Black"/>
                <a:cs typeface="Arial Black"/>
              </a:rPr>
              <a:t>Do</a:t>
            </a:r>
          </a:p>
          <a:p>
            <a:pPr algn="r"/>
            <a:r>
              <a:rPr lang="en-US" sz="2400" dirty="0" smtClean="0">
                <a:latin typeface="Arial Black"/>
                <a:cs typeface="Arial Black"/>
              </a:rPr>
              <a:t>this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9932" y="735280"/>
            <a:ext cx="185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 Black"/>
                <a:cs typeface="Arial Black"/>
              </a:rPr>
              <a:t>God</a:t>
            </a:r>
          </a:p>
          <a:p>
            <a:pPr algn="r"/>
            <a:r>
              <a:rPr lang="en-US" sz="2400" dirty="0" smtClean="0">
                <a:latin typeface="Arial Black"/>
                <a:cs typeface="Arial Black"/>
              </a:rPr>
              <a:t>Does</a:t>
            </a:r>
          </a:p>
          <a:p>
            <a:pPr algn="r"/>
            <a:r>
              <a:rPr lang="en-US" sz="2400" dirty="0" smtClean="0">
                <a:latin typeface="Arial Black"/>
                <a:cs typeface="Arial Black"/>
              </a:rPr>
              <a:t>this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43" name="Right Brace 42"/>
          <p:cNvSpPr/>
          <p:nvPr/>
        </p:nvSpPr>
        <p:spPr>
          <a:xfrm rot="10800000">
            <a:off x="2126678" y="101004"/>
            <a:ext cx="730948" cy="2468880"/>
          </a:xfrm>
          <a:prstGeom prst="rightBrace">
            <a:avLst>
              <a:gd name="adj1" fmla="val 43082"/>
              <a:gd name="adj2" fmla="val 50000"/>
            </a:avLst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 rot="10800000">
            <a:off x="1263184" y="2569884"/>
            <a:ext cx="730948" cy="2468880"/>
          </a:xfrm>
          <a:prstGeom prst="rightBrace">
            <a:avLst>
              <a:gd name="adj1" fmla="val 43082"/>
              <a:gd name="adj2" fmla="val 50000"/>
            </a:avLst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6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743306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15774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7083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088242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60709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60373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43307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43307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SERVICE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98372" y="2925624"/>
            <a:ext cx="161706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WORSHIP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15773" y="1715509"/>
            <a:ext cx="16550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00"/>
                </a:solidFill>
              </a:rPr>
              <a:t>OUTREACH</a:t>
            </a:r>
            <a:endParaRPr lang="en-US" sz="2100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3306" y="472525"/>
            <a:ext cx="1655065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MATURING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0839" y="1715509"/>
            <a:ext cx="165506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GROWTH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8242" y="2953463"/>
            <a:ext cx="165506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" b="1" dirty="0" smtClean="0">
                <a:solidFill>
                  <a:srgbClr val="000000"/>
                </a:solidFill>
              </a:rPr>
              <a:t>RELATIONSHIPS</a:t>
            </a:r>
            <a:endParaRPr lang="en-US" sz="175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0709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L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1577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15772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O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70840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570840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V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25428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234953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E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550766" y="3388825"/>
            <a:ext cx="18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 Black"/>
                <a:cs typeface="Arial Black"/>
              </a:rPr>
              <a:t>Our Focus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9632" y="862280"/>
            <a:ext cx="18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 Black"/>
                <a:cs typeface="Arial Black"/>
              </a:rPr>
              <a:t>God’s</a:t>
            </a:r>
          </a:p>
          <a:p>
            <a:pPr algn="r"/>
            <a:r>
              <a:rPr lang="en-US" sz="2400" dirty="0" smtClean="0">
                <a:latin typeface="Arial Black"/>
                <a:cs typeface="Arial Black"/>
              </a:rPr>
              <a:t>Focus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32" name="Right Brace 31"/>
          <p:cNvSpPr/>
          <p:nvPr/>
        </p:nvSpPr>
        <p:spPr>
          <a:xfrm rot="10800000">
            <a:off x="2126678" y="101004"/>
            <a:ext cx="730948" cy="2468880"/>
          </a:xfrm>
          <a:prstGeom prst="rightBrace">
            <a:avLst>
              <a:gd name="adj1" fmla="val 43082"/>
              <a:gd name="adj2" fmla="val 50000"/>
            </a:avLst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e 44"/>
          <p:cNvSpPr/>
          <p:nvPr/>
        </p:nvSpPr>
        <p:spPr>
          <a:xfrm rot="10800000">
            <a:off x="1263184" y="2569884"/>
            <a:ext cx="730948" cy="2468880"/>
          </a:xfrm>
          <a:prstGeom prst="rightBrace">
            <a:avLst>
              <a:gd name="adj1" fmla="val 43082"/>
              <a:gd name="adj2" fmla="val 50000"/>
            </a:avLst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9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4667" y="4127837"/>
            <a:ext cx="65708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</a:rPr>
              <a:t>Hidden in plain sight</a:t>
            </a:r>
            <a:endParaRPr lang="en-US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0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9950620">
            <a:off x="1" y="1827395"/>
            <a:ext cx="90311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00FF"/>
                </a:solidFill>
                <a:latin typeface="Stencil"/>
                <a:cs typeface="Stencil"/>
              </a:rPr>
              <a:t>The </a:t>
            </a:r>
            <a:r>
              <a:rPr lang="en-US" sz="8800" dirty="0" smtClean="0">
                <a:solidFill>
                  <a:srgbClr val="FF0000"/>
                </a:solidFill>
                <a:latin typeface="Stencil"/>
                <a:cs typeface="Stencil"/>
              </a:rPr>
              <a:t>ANTI</a:t>
            </a:r>
            <a:r>
              <a:rPr lang="en-US" sz="8800" dirty="0" smtClean="0">
                <a:solidFill>
                  <a:srgbClr val="0000FF"/>
                </a:solidFill>
                <a:latin typeface="Stencil"/>
                <a:cs typeface="Stencil"/>
              </a:rPr>
              <a:t>BOXES!</a:t>
            </a:r>
            <a:endParaRPr lang="en-US" sz="8800" dirty="0">
              <a:solidFill>
                <a:srgbClr val="0000FF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32578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3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hol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1" y="225778"/>
            <a:ext cx="2060222" cy="2060222"/>
          </a:xfrm>
          <a:prstGeom prst="rect">
            <a:avLst/>
          </a:prstGeom>
        </p:spPr>
      </p:pic>
      <p:pic>
        <p:nvPicPr>
          <p:cNvPr id="3" name="Picture 2" descr="wr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17" y="2441221"/>
            <a:ext cx="2726271" cy="2726271"/>
          </a:xfrm>
          <a:prstGeom prst="rect">
            <a:avLst/>
          </a:prstGeom>
        </p:spPr>
      </p:pic>
      <p:pic>
        <p:nvPicPr>
          <p:cNvPr id="4" name="Picture 3" descr="care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52" y="225778"/>
            <a:ext cx="3079460" cy="2054415"/>
          </a:xfrm>
          <a:prstGeom prst="rect">
            <a:avLst/>
          </a:prstGeom>
        </p:spPr>
      </p:pic>
      <p:pic>
        <p:nvPicPr>
          <p:cNvPr id="5" name="Picture 4" descr="ka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4" y="2441222"/>
            <a:ext cx="2702278" cy="2702278"/>
          </a:xfrm>
          <a:prstGeom prst="rect">
            <a:avLst/>
          </a:prstGeom>
        </p:spPr>
      </p:pic>
      <p:pic>
        <p:nvPicPr>
          <p:cNvPr id="6" name="Picture 5" descr="stanle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28" y="4224"/>
            <a:ext cx="2281776" cy="2281776"/>
          </a:xfrm>
          <a:prstGeom prst="rect">
            <a:avLst/>
          </a:prstGeom>
        </p:spPr>
      </p:pic>
      <p:pic>
        <p:nvPicPr>
          <p:cNvPr id="7" name="Picture 6" descr="walt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69" y="2441222"/>
            <a:ext cx="2702278" cy="27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5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9923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S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44986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E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500054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L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164167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F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3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7456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9923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44986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00054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64167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16240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2521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IMAGE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17456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9923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44986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00054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64167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21260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2521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IMAGE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27586" y="2925624"/>
            <a:ext cx="161706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WORKS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17456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9923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44986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00054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64167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04326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2521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IMAGE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27586" y="2925624"/>
            <a:ext cx="161706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WORKS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00053" y="1715509"/>
            <a:ext cx="165506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SUCCESS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17456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9923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44986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00054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64167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71467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2521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IMAGE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27586" y="2925624"/>
            <a:ext cx="161706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WORKS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4987" y="1715509"/>
            <a:ext cx="16550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0000"/>
                </a:solidFill>
                <a:latin typeface="Calibri"/>
              </a:rPr>
              <a:t>REPUTATION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00053" y="1715509"/>
            <a:ext cx="165506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SUCCESS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17456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9923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44986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00054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64167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25189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2521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IMAGE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27586" y="2925624"/>
            <a:ext cx="161706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WORKS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4987" y="1715509"/>
            <a:ext cx="16550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0000"/>
                </a:solidFill>
                <a:latin typeface="Calibri"/>
              </a:rPr>
              <a:t>REPUTATION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72520" y="472525"/>
            <a:ext cx="1655065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STATUS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00053" y="1715509"/>
            <a:ext cx="165506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SUCCESS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17456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000000"/>
                </a:solidFill>
                <a:latin typeface="Calibri"/>
              </a:rPr>
              <a:t>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9923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44986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00054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64167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Calibri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24890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7644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4890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0397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2137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384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9350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7644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76441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IMAGE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1506" y="2925624"/>
            <a:ext cx="161706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WORKS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8907" y="1715509"/>
            <a:ext cx="16550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00"/>
                </a:solidFill>
              </a:rPr>
              <a:t>REPUTATION</a:t>
            </a:r>
            <a:endParaRPr lang="en-US" sz="2100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76440" y="472525"/>
            <a:ext cx="1655065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STATUS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3973" y="1715509"/>
            <a:ext cx="165506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SUCCESS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1376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NETWORK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843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S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4890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848906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E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0397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503974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L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5856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168087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F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4470808" y="565697"/>
            <a:ext cx="785595" cy="19638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>
            <a:off x="5377750" y="1835697"/>
            <a:ext cx="785595" cy="19638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>
            <a:off x="6113338" y="3132129"/>
            <a:ext cx="785595" cy="19638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>
            <a:off x="6915353" y="4324897"/>
            <a:ext cx="361747" cy="19638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289800" y="4208364"/>
            <a:ext cx="185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 Black"/>
                <a:cs typeface="Arial Black"/>
              </a:rPr>
              <a:t>Motivation</a:t>
            </a:r>
            <a:endParaRPr lang="en-US" sz="2200" dirty="0">
              <a:latin typeface="Arial Black"/>
              <a:cs typeface="Arial Black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40753" y="2977496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/>
                <a:cs typeface="Arial Black"/>
              </a:rPr>
              <a:t>Strategy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78753" y="1682096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/>
                <a:cs typeface="Arial Black"/>
              </a:rPr>
              <a:t>Goals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69103" y="423458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/>
                <a:cs typeface="Arial Black"/>
              </a:rPr>
              <a:t>Outcome</a:t>
            </a:r>
            <a:endParaRPr lang="en-US" sz="24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0628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252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498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005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1745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8992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958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252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72521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SERVICE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586" y="2925624"/>
            <a:ext cx="161706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WORSHIP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4987" y="1715509"/>
            <a:ext cx="16550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00"/>
                </a:solidFill>
              </a:rPr>
              <a:t>OUTREACH</a:t>
            </a:r>
            <a:endParaRPr lang="en-US" sz="2100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2520" y="472525"/>
            <a:ext cx="1655065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MATURING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0053" y="1715509"/>
            <a:ext cx="165506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GROWTH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7456" y="2953463"/>
            <a:ext cx="165506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" b="1" dirty="0" smtClean="0">
                <a:solidFill>
                  <a:srgbClr val="000000"/>
                </a:solidFill>
              </a:rPr>
              <a:t>RELATIONSHIPS</a:t>
            </a:r>
            <a:endParaRPr lang="en-US" sz="175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9923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L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4498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44986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O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0005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500054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V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5464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164167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E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2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76440" y="8229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48908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03972" y="131673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21376" y="2554905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3843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93507" y="255067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76441" y="2550672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76441" y="2924875"/>
            <a:ext cx="165506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SERVICE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1506" y="2925624"/>
            <a:ext cx="161706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WORSHIP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8907" y="1715509"/>
            <a:ext cx="16550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00"/>
                </a:solidFill>
              </a:rPr>
              <a:t>OUTREACH</a:t>
            </a:r>
            <a:endParaRPr lang="en-US" sz="2100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76440" y="472525"/>
            <a:ext cx="1655065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MATURING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3973" y="1715509"/>
            <a:ext cx="165506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 smtClean="0">
                <a:solidFill>
                  <a:srgbClr val="000000"/>
                </a:solidFill>
              </a:rPr>
              <a:t>GROWTH</a:t>
            </a:r>
            <a:endParaRPr lang="en-US" sz="235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1376" y="2953463"/>
            <a:ext cx="165506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" b="1" dirty="0" smtClean="0">
                <a:solidFill>
                  <a:srgbClr val="000000"/>
                </a:solidFill>
              </a:rPr>
              <a:t>RELATIONSHIPS</a:t>
            </a:r>
            <a:endParaRPr lang="en-US" sz="175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843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L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48906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848906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O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03974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503974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V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58562" y="3785110"/>
            <a:ext cx="1655064" cy="12344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168087" y="3810510"/>
            <a:ext cx="165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E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4470808" y="565697"/>
            <a:ext cx="785595" cy="19638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>
            <a:off x="5377750" y="1835697"/>
            <a:ext cx="785595" cy="19638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>
            <a:off x="6113338" y="3132129"/>
            <a:ext cx="785595" cy="19638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>
            <a:off x="7004253" y="4324897"/>
            <a:ext cx="361747" cy="19638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378700" y="4182964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/>
                <a:cs typeface="Arial Black"/>
              </a:rPr>
              <a:t>Purpose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40753" y="2977496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/>
                <a:cs typeface="Arial Black"/>
              </a:rPr>
              <a:t>Practices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78753" y="1682096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/>
                <a:cs typeface="Arial Black"/>
              </a:rPr>
              <a:t>Results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69103" y="423458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/>
                <a:cs typeface="Arial Black"/>
              </a:rPr>
              <a:t>Outcome</a:t>
            </a:r>
            <a:endParaRPr lang="en-US" sz="24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4812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39921"/>
            <a:ext cx="9143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Small churches</a:t>
            </a:r>
            <a:r>
              <a:rPr lang="en-US" sz="7200" b="1" dirty="0" smtClean="0"/>
              <a:t> are to be valued, celebrated, and affirmed!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694972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706"/>
            <a:ext cx="8229600" cy="42467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very person in your church lives either out of love or out of self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otivated by love or motivated by self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more your church family is motivated by love and not self, and the more they follow Jesus’ two greatest commandments, the healthier your church 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t is no more simple, and no more complex than that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hen your people hear the truth about a healthy church, they will say, “oh! well that’s pretty simple! we can do that! we thought we had to </a:t>
            </a:r>
            <a:r>
              <a:rPr lang="en-US" smtClean="0"/>
              <a:t>know </a:t>
            </a:r>
            <a:r>
              <a:rPr lang="en-US" smtClean="0"/>
              <a:t>everything </a:t>
            </a:r>
            <a:r>
              <a:rPr lang="en-US" dirty="0" smtClean="0"/>
              <a:t>about the Bible and obey all the commandments!”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66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0893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“All healthy things grow”</a:t>
            </a:r>
          </a:p>
          <a:p>
            <a:pPr algn="ctr"/>
            <a:endParaRPr lang="en-US" sz="6000" dirty="0"/>
          </a:p>
          <a:p>
            <a:pPr algn="ctr"/>
            <a:r>
              <a:rPr lang="en-US" sz="3600" i="1" dirty="0" smtClean="0">
                <a:solidFill>
                  <a:srgbClr val="FF0000"/>
                </a:solidFill>
              </a:rPr>
              <a:t>So, what’s </a:t>
            </a:r>
            <a:r>
              <a:rPr lang="en-US" sz="3600" b="1" i="1" dirty="0" smtClean="0">
                <a:solidFill>
                  <a:srgbClr val="FF0000"/>
                </a:solidFill>
              </a:rPr>
              <a:t>wrong</a:t>
            </a:r>
            <a:r>
              <a:rPr lang="en-US" sz="3600" i="1" dirty="0" smtClean="0">
                <a:solidFill>
                  <a:srgbClr val="FF0000"/>
                </a:solidFill>
              </a:rPr>
              <a:t> with your church?!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2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7-10-11 23.00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60" y="0"/>
            <a:ext cx="6157414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111" y="329473"/>
            <a:ext cx="227188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Vital Signs:</a:t>
            </a:r>
          </a:p>
          <a:p>
            <a:r>
              <a:rPr lang="en-US" sz="3600" dirty="0" smtClean="0"/>
              <a:t>Why Church Health Matters and 14 Ways to Measure 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908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444" y="578556"/>
            <a:ext cx="7443063" cy="6186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en-US" sz="4400" dirty="0" smtClean="0"/>
              <a:t>Simple Church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4400" dirty="0" smtClean="0"/>
              <a:t>Deep &amp; Wide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4400" dirty="0" smtClean="0"/>
              <a:t>Sticky Church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4400" dirty="0" smtClean="0"/>
              <a:t>Purpose Driven Church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4400" dirty="0" smtClean="0"/>
              <a:t>Emotionally Healthy Church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4400" dirty="0" smtClean="0"/>
              <a:t>Natural Church Development</a:t>
            </a:r>
          </a:p>
          <a:p>
            <a:pPr marL="571500" indent="-571500">
              <a:buFont typeface="Wingdings" charset="2"/>
              <a:buChar char="ü"/>
            </a:pPr>
            <a:endParaRPr lang="en-US" sz="4400" dirty="0" smtClean="0"/>
          </a:p>
          <a:p>
            <a:pPr marL="571500" indent="-571500">
              <a:buFont typeface="Wingdings" charset="2"/>
              <a:buChar char="ü"/>
            </a:pPr>
            <a:endParaRPr lang="en-US" sz="4400" dirty="0" smtClean="0"/>
          </a:p>
          <a:p>
            <a:pPr marL="571500" indent="-571500">
              <a:buFont typeface="Wingdings" charset="2"/>
              <a:buChar char="ü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8908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7-10-11 23.06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11" y="0"/>
            <a:ext cx="3076222" cy="52735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3333" y="329473"/>
            <a:ext cx="2144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There's Hope for Your Church: First Steps to Restoring Health and Growth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64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9017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We think there’s a better way.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0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529</Words>
  <Application>Microsoft Macintosh PowerPoint</Application>
  <PresentationFormat>On-screen Show (16:9)</PresentationFormat>
  <Paragraphs>236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Dover Church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Jeffrey Keady</dc:creator>
  <cp:keywords/>
  <dc:description/>
  <cp:lastModifiedBy>Jeffrey Keady</cp:lastModifiedBy>
  <cp:revision>13</cp:revision>
  <cp:lastPrinted>2017-10-12T18:01:08Z</cp:lastPrinted>
  <dcterms:created xsi:type="dcterms:W3CDTF">2017-10-12T03:51:44Z</dcterms:created>
  <dcterms:modified xsi:type="dcterms:W3CDTF">2017-10-13T01:13:15Z</dcterms:modified>
  <cp:category/>
</cp:coreProperties>
</file>